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handoutMasterIdLst>
    <p:handoutMasterId r:id="rId10"/>
  </p:handoutMasterIdLst>
  <p:sldIdLst>
    <p:sldId id="256" r:id="rId2"/>
    <p:sldId id="295" r:id="rId3"/>
    <p:sldId id="298" r:id="rId4"/>
    <p:sldId id="297" r:id="rId5"/>
    <p:sldId id="299" r:id="rId6"/>
    <p:sldId id="296" r:id="rId7"/>
    <p:sldId id="301" r:id="rId8"/>
    <p:sldId id="300" r:id="rId9"/>
  </p:sldIdLst>
  <p:sldSz cx="9144000" cy="6858000" type="screen4x3"/>
  <p:notesSz cx="6954838"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a:srgbClr val="32AF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1" autoAdjust="0"/>
    <p:restoredTop sz="94660"/>
  </p:normalViewPr>
  <p:slideViewPr>
    <p:cSldViewPr>
      <p:cViewPr varScale="1">
        <p:scale>
          <a:sx n="70" d="100"/>
          <a:sy n="70" d="100"/>
        </p:scale>
        <p:origin x="55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2042"/>
          </a:xfrm>
          <a:prstGeom prst="rect">
            <a:avLst/>
          </a:prstGeom>
        </p:spPr>
        <p:txBody>
          <a:bodyPr vert="horz" lIns="92327" tIns="46163" rIns="92327" bIns="46163"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2042"/>
          </a:xfrm>
          <a:prstGeom prst="rect">
            <a:avLst/>
          </a:prstGeom>
        </p:spPr>
        <p:txBody>
          <a:bodyPr vert="horz" lIns="92327" tIns="46163" rIns="92327" bIns="46163" rtlCol="0"/>
          <a:lstStyle>
            <a:lvl1pPr algn="r">
              <a:defRPr sz="1200"/>
            </a:lvl1pPr>
          </a:lstStyle>
          <a:p>
            <a:fld id="{F2D89510-5BBC-4985-AEC5-3D3B4D0986FE}" type="datetimeFigureOut">
              <a:rPr lang="en-US" smtClean="0"/>
              <a:pPr/>
              <a:t>5/21/2021</a:t>
            </a:fld>
            <a:endParaRPr lang="en-US"/>
          </a:p>
        </p:txBody>
      </p:sp>
      <p:sp>
        <p:nvSpPr>
          <p:cNvPr id="4" name="Footer Placeholder 3"/>
          <p:cNvSpPr>
            <a:spLocks noGrp="1"/>
          </p:cNvSpPr>
          <p:nvPr>
            <p:ph type="ftr" sz="quarter" idx="2"/>
          </p:nvPr>
        </p:nvSpPr>
        <p:spPr>
          <a:xfrm>
            <a:off x="0" y="8777192"/>
            <a:ext cx="3013763" cy="462042"/>
          </a:xfrm>
          <a:prstGeom prst="rect">
            <a:avLst/>
          </a:prstGeom>
        </p:spPr>
        <p:txBody>
          <a:bodyPr vert="horz" lIns="92327" tIns="46163" rIns="92327" bIns="46163"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777192"/>
            <a:ext cx="3013763" cy="462042"/>
          </a:xfrm>
          <a:prstGeom prst="rect">
            <a:avLst/>
          </a:prstGeom>
        </p:spPr>
        <p:txBody>
          <a:bodyPr vert="horz" lIns="92327" tIns="46163" rIns="92327" bIns="46163" rtlCol="0" anchor="b"/>
          <a:lstStyle>
            <a:lvl1pPr algn="r">
              <a:defRPr sz="1200"/>
            </a:lvl1pPr>
          </a:lstStyle>
          <a:p>
            <a:fld id="{00C8CE32-E8F6-4779-959E-5D2A649FDD32}" type="slidenum">
              <a:rPr lang="en-US" smtClean="0"/>
              <a:pPr/>
              <a:t>‹#›</a:t>
            </a:fld>
            <a:endParaRPr lang="en-US"/>
          </a:p>
        </p:txBody>
      </p:sp>
    </p:spTree>
    <p:extLst>
      <p:ext uri="{BB962C8B-B14F-4D97-AF65-F5344CB8AC3E}">
        <p14:creationId xmlns:p14="http://schemas.microsoft.com/office/powerpoint/2010/main" val="145345281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A7E15F7-FC29-44C4-9ADF-D4CB30312E67}" type="datetimeFigureOut">
              <a:rPr lang="en-US" smtClean="0"/>
              <a:pPr/>
              <a:t>5/21/2021</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82E97B95-EDE7-4C33-8834-8B47C43A2F4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A7E15F7-FC29-44C4-9ADF-D4CB30312E67}" type="datetimeFigureOut">
              <a:rPr lang="en-US" smtClean="0"/>
              <a:pPr/>
              <a:t>5/21/2021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97B95-EDE7-4C33-8834-8B47C43A2F4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CA7E15F7-FC29-44C4-9ADF-D4CB30312E67}" type="datetimeFigureOut">
              <a:rPr lang="en-US" smtClean="0"/>
              <a:pPr/>
              <a:t>5/21/2021</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82E97B95-EDE7-4C33-8834-8B47C43A2F4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CA7E15F7-FC29-44C4-9ADF-D4CB30312E67}" type="datetimeFigureOut">
              <a:rPr lang="en-US" smtClean="0"/>
              <a:pPr/>
              <a:t>5/21/2021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2E97B95-EDE7-4C33-8834-8B47C43A2F4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CA7E15F7-FC29-44C4-9ADF-D4CB30312E67}" type="datetimeFigureOut">
              <a:rPr lang="en-US" smtClean="0"/>
              <a:pPr/>
              <a:t>5/21/2021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2E97B95-EDE7-4C33-8834-8B47C43A2F4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CA7E15F7-FC29-44C4-9ADF-D4CB30312E67}" type="datetimeFigureOut">
              <a:rPr lang="en-US" smtClean="0"/>
              <a:pPr/>
              <a:t>5/21/2021</a:t>
            </a:fld>
            <a:endParaRPr lang="en-US"/>
          </a:p>
        </p:txBody>
      </p:sp>
      <p:sp>
        <p:nvSpPr>
          <p:cNvPr id="10" name="Slide Number Placeholder 9"/>
          <p:cNvSpPr>
            <a:spLocks noGrp="1"/>
          </p:cNvSpPr>
          <p:nvPr>
            <p:ph type="sldNum" sz="quarter" idx="16"/>
          </p:nvPr>
        </p:nvSpPr>
        <p:spPr/>
        <p:txBody>
          <a:bodyPr rtlCol="0"/>
          <a:lstStyle/>
          <a:p>
            <a:fld id="{82E97B95-EDE7-4C33-8834-8B47C43A2F4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CA7E15F7-FC29-44C4-9ADF-D4CB30312E67}" type="datetimeFigureOut">
              <a:rPr lang="en-US" smtClean="0"/>
              <a:pPr/>
              <a:t>5/21/2021</a:t>
            </a:fld>
            <a:endParaRPr lang="en-US"/>
          </a:p>
        </p:txBody>
      </p:sp>
      <p:sp>
        <p:nvSpPr>
          <p:cNvPr id="12" name="Slide Number Placeholder 11"/>
          <p:cNvSpPr>
            <a:spLocks noGrp="1"/>
          </p:cNvSpPr>
          <p:nvPr>
            <p:ph type="sldNum" sz="quarter" idx="16"/>
          </p:nvPr>
        </p:nvSpPr>
        <p:spPr/>
        <p:txBody>
          <a:bodyPr rtlCol="0"/>
          <a:lstStyle/>
          <a:p>
            <a:fld id="{82E97B95-EDE7-4C33-8834-8B47C43A2F4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A7E15F7-FC29-44C4-9ADF-D4CB30312E67}" type="datetimeFigureOut">
              <a:rPr lang="en-US" smtClean="0"/>
              <a:pPr/>
              <a:t>5/21/2021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82E97B95-EDE7-4C33-8834-8B47C43A2F4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E15F7-FC29-44C4-9ADF-D4CB30312E67}" type="datetimeFigureOut">
              <a:rPr lang="en-US" smtClean="0"/>
              <a:pPr/>
              <a:t>5/21/2021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82E97B95-EDE7-4C33-8834-8B47C43A2F4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CA7E15F7-FC29-44C4-9ADF-D4CB30312E67}" type="datetimeFigureOut">
              <a:rPr lang="en-US" smtClean="0"/>
              <a:pPr/>
              <a:t>5/21/2021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82E97B95-EDE7-4C33-8834-8B47C43A2F4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CA7E15F7-FC29-44C4-9ADF-D4CB30312E67}" type="datetimeFigureOut">
              <a:rPr lang="en-US" smtClean="0"/>
              <a:pPr/>
              <a:t>5/21/2021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82E97B95-EDE7-4C33-8834-8B47C43A2F4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A7E15F7-FC29-44C4-9ADF-D4CB30312E67}" type="datetimeFigureOut">
              <a:rPr lang="en-US" smtClean="0"/>
              <a:pPr/>
              <a:t>5/21/2021</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2E97B95-EDE7-4C33-8834-8B47C43A2F4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6359" y="2819400"/>
            <a:ext cx="6781800" cy="2057400"/>
          </a:xfrm>
        </p:spPr>
        <p:txBody>
          <a:bodyPr>
            <a:normAutofit fontScale="90000"/>
          </a:bodyPr>
          <a:lstStyle/>
          <a:p>
            <a:r>
              <a:rPr lang="en-US" b="1" dirty="0"/>
              <a:t>Preparing for Kindergarten Success:</a:t>
            </a:r>
            <a:br>
              <a:rPr lang="en-US" dirty="0"/>
            </a:br>
            <a:r>
              <a:rPr lang="en-US" dirty="0"/>
              <a:t>Kindergarten Orientation</a:t>
            </a:r>
          </a:p>
        </p:txBody>
      </p:sp>
      <p:sp>
        <p:nvSpPr>
          <p:cNvPr id="3" name="Subtitle 2"/>
          <p:cNvSpPr>
            <a:spLocks noGrp="1"/>
          </p:cNvSpPr>
          <p:nvPr>
            <p:ph type="subTitle" idx="1"/>
          </p:nvPr>
        </p:nvSpPr>
        <p:spPr>
          <a:xfrm>
            <a:off x="2286000" y="6050037"/>
            <a:ext cx="6781800" cy="685800"/>
          </a:xfrm>
        </p:spPr>
        <p:txBody>
          <a:bodyPr>
            <a:normAutofit fontScale="55000" lnSpcReduction="20000"/>
          </a:bodyPr>
          <a:lstStyle/>
          <a:p>
            <a:pPr algn="ctr"/>
            <a:endParaRPr lang="en-US" sz="2800" dirty="0">
              <a:solidFill>
                <a:schemeClr val="bg1"/>
              </a:solidFill>
              <a:latin typeface="Tw Cen MT" pitchFamily="34" charset="0"/>
            </a:endParaRPr>
          </a:p>
          <a:p>
            <a:r>
              <a:rPr lang="en-US" sz="4400" dirty="0">
                <a:solidFill>
                  <a:schemeClr val="bg1"/>
                </a:solidFill>
                <a:latin typeface="Tw Cen MT" pitchFamily="34" charset="0"/>
              </a:rPr>
              <a:t>What to Expect in Kindergarten with Mrs. Choate</a:t>
            </a:r>
          </a:p>
          <a:p>
            <a:endParaRPr lang="en-US" dirty="0">
              <a:solidFill>
                <a:schemeClr val="bg1"/>
              </a:solidFill>
            </a:endParaRPr>
          </a:p>
        </p:txBody>
      </p:sp>
      <p:pic>
        <p:nvPicPr>
          <p:cNvPr id="4" name="Picture 3" descr="Kindergarten GRR.png"/>
          <p:cNvPicPr>
            <a:picLocks noChangeAspect="1"/>
          </p:cNvPicPr>
          <p:nvPr/>
        </p:nvPicPr>
        <p:blipFill>
          <a:blip r:embed="rId2"/>
          <a:stretch>
            <a:fillRect/>
          </a:stretch>
        </p:blipFill>
        <p:spPr>
          <a:xfrm>
            <a:off x="253340" y="122163"/>
            <a:ext cx="8637319" cy="1600200"/>
          </a:xfrm>
          <a:prstGeom prst="rect">
            <a:avLst/>
          </a:prstGeom>
          <a:noFill/>
          <a:ln>
            <a:noFill/>
          </a:ln>
          <a:effectLst>
            <a:outerShdw blurRad="50800" dist="50800" dir="5400000" algn="ctr" rotWithShape="0">
              <a:schemeClr val="accent2">
                <a:lumMod val="40000"/>
                <a:lumOff val="60000"/>
              </a:scheme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Math</a:t>
            </a:r>
          </a:p>
        </p:txBody>
      </p:sp>
      <p:sp>
        <p:nvSpPr>
          <p:cNvPr id="3" name="Content Placeholder 2"/>
          <p:cNvSpPr>
            <a:spLocks noGrp="1"/>
          </p:cNvSpPr>
          <p:nvPr>
            <p:ph sz="quarter" idx="1"/>
          </p:nvPr>
        </p:nvSpPr>
        <p:spPr/>
        <p:txBody>
          <a:bodyPr>
            <a:normAutofit fontScale="77500" lnSpcReduction="20000"/>
          </a:bodyPr>
          <a:lstStyle/>
          <a:p>
            <a:r>
              <a:rPr lang="en-US" sz="4800" dirty="0"/>
              <a:t>When learning math, your child will participate in Calendar Time daily, which gives us a chance to work on basic math skills such as counting, identifying coins and shapes, etc. </a:t>
            </a:r>
          </a:p>
          <a:p>
            <a:r>
              <a:rPr lang="en-US" sz="4800" dirty="0"/>
              <a:t>We use a curriculum called         “</a:t>
            </a:r>
            <a:r>
              <a:rPr lang="en-US" sz="4800"/>
              <a:t>enVision</a:t>
            </a:r>
            <a:r>
              <a:rPr lang="en-US" sz="4800" dirty="0"/>
              <a:t> math 2.0” for our math lessons,       which offers your child a cooperative, hands-on learning experience. </a:t>
            </a:r>
          </a:p>
          <a:p>
            <a:endParaRPr lang="en-US" dirty="0"/>
          </a:p>
        </p:txBody>
      </p:sp>
    </p:spTree>
    <p:extLst>
      <p:ext uri="{BB962C8B-B14F-4D97-AF65-F5344CB8AC3E}">
        <p14:creationId xmlns:p14="http://schemas.microsoft.com/office/powerpoint/2010/main" val="3715153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Math</a:t>
            </a:r>
          </a:p>
        </p:txBody>
      </p:sp>
      <p:sp>
        <p:nvSpPr>
          <p:cNvPr id="3" name="Content Placeholder 2"/>
          <p:cNvSpPr>
            <a:spLocks noGrp="1"/>
          </p:cNvSpPr>
          <p:nvPr>
            <p:ph sz="quarter" idx="1"/>
          </p:nvPr>
        </p:nvSpPr>
        <p:spPr>
          <a:xfrm>
            <a:off x="612648" y="1600200"/>
            <a:ext cx="8153400" cy="4876800"/>
          </a:xfrm>
        </p:spPr>
        <p:txBody>
          <a:bodyPr>
            <a:normAutofit fontScale="25000" lnSpcReduction="20000"/>
          </a:bodyPr>
          <a:lstStyle/>
          <a:p>
            <a:r>
              <a:rPr lang="en-US" sz="8600" dirty="0"/>
              <a:t>By the end of Kindergarten your child will be expected to complete the following tasks: </a:t>
            </a:r>
          </a:p>
          <a:p>
            <a:pPr lvl="1"/>
            <a:r>
              <a:rPr lang="en-US" sz="6400" dirty="0"/>
              <a:t>Rote count to 100 and write numbers to 20 </a:t>
            </a:r>
          </a:p>
          <a:p>
            <a:pPr lvl="1"/>
            <a:r>
              <a:rPr lang="en-US" sz="6400" dirty="0"/>
              <a:t>Touch Count 20 or more objects </a:t>
            </a:r>
          </a:p>
          <a:p>
            <a:pPr lvl="1"/>
            <a:r>
              <a:rPr lang="en-US" sz="6400" dirty="0"/>
              <a:t>Identify numbers to 20 </a:t>
            </a:r>
          </a:p>
          <a:p>
            <a:pPr lvl="1"/>
            <a:r>
              <a:rPr lang="en-US" sz="6400" dirty="0"/>
              <a:t>Count by 10’s to 100  </a:t>
            </a:r>
          </a:p>
          <a:p>
            <a:pPr lvl="1"/>
            <a:r>
              <a:rPr lang="en-US" sz="6400" dirty="0"/>
              <a:t>Connect number words orally to a quantity up to 15 </a:t>
            </a:r>
          </a:p>
          <a:p>
            <a:pPr lvl="1"/>
            <a:r>
              <a:rPr lang="en-US" sz="6400" dirty="0"/>
              <a:t>Add and Subtract with objects </a:t>
            </a:r>
          </a:p>
          <a:p>
            <a:pPr lvl="1"/>
            <a:r>
              <a:rPr lang="en-US" sz="6400" dirty="0"/>
              <a:t>Create, recognize, and extend patterns </a:t>
            </a:r>
          </a:p>
          <a:p>
            <a:pPr lvl="1"/>
            <a:r>
              <a:rPr lang="en-US" sz="6400" dirty="0"/>
              <a:t>Describe and identify 2 &amp; 3 dimensional shapes </a:t>
            </a:r>
          </a:p>
          <a:p>
            <a:pPr lvl="1"/>
            <a:r>
              <a:rPr lang="en-US" sz="6400" dirty="0"/>
              <a:t>Compare &amp; order objects according to size &amp; weight </a:t>
            </a:r>
          </a:p>
          <a:p>
            <a:pPr lvl="1"/>
            <a:r>
              <a:rPr lang="en-US" sz="6400" dirty="0"/>
              <a:t>Use non-standard units to measure length </a:t>
            </a:r>
          </a:p>
          <a:p>
            <a:pPr lvl="1"/>
            <a:r>
              <a:rPr lang="en-US" sz="6400" dirty="0"/>
              <a:t>Describe passage of time using today, yesterday, tomorrow </a:t>
            </a:r>
          </a:p>
          <a:p>
            <a:pPr lvl="1"/>
            <a:r>
              <a:rPr lang="en-US" sz="6400" dirty="0"/>
              <a:t>Sort objects according to size, color, &amp; shape </a:t>
            </a:r>
          </a:p>
          <a:p>
            <a:pPr lvl="1"/>
            <a:r>
              <a:rPr lang="en-US" sz="6400" dirty="0"/>
              <a:t>Create and interpret simple graphs using objects </a:t>
            </a:r>
          </a:p>
          <a:p>
            <a:pPr lvl="1"/>
            <a:r>
              <a:rPr lang="en-US" sz="6400" dirty="0"/>
              <a:t>Know &amp; understand position words (above, below, beside) </a:t>
            </a:r>
          </a:p>
          <a:p>
            <a:endParaRPr lang="en-US" dirty="0"/>
          </a:p>
        </p:txBody>
      </p:sp>
    </p:spTree>
    <p:extLst>
      <p:ext uri="{BB962C8B-B14F-4D97-AF65-F5344CB8AC3E}">
        <p14:creationId xmlns:p14="http://schemas.microsoft.com/office/powerpoint/2010/main" val="2162854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Reading</a:t>
            </a:r>
          </a:p>
        </p:txBody>
      </p:sp>
      <p:sp>
        <p:nvSpPr>
          <p:cNvPr id="3" name="Content Placeholder 2"/>
          <p:cNvSpPr>
            <a:spLocks noGrp="1"/>
          </p:cNvSpPr>
          <p:nvPr>
            <p:ph sz="quarter" idx="1"/>
          </p:nvPr>
        </p:nvSpPr>
        <p:spPr/>
        <p:txBody>
          <a:bodyPr>
            <a:noAutofit/>
          </a:bodyPr>
          <a:lstStyle/>
          <a:p>
            <a:r>
              <a:rPr lang="en-US" sz="2400" dirty="0"/>
              <a:t>All Kindergarten classrooms will be using Daily 5, a part of Comprehensive Balanced Literacy. Comprehensive Balanced Literacy takes the best practices and combines them to provide your child with the best instruction, which is centered on meeting ALL students’ individual needs. </a:t>
            </a:r>
          </a:p>
          <a:p>
            <a:r>
              <a:rPr lang="en-US" sz="2400" dirty="0"/>
              <a:t>Your child will learn to read through Shared Reading, Poetry, Small Group Reading (Guided Reading), and Read </a:t>
            </a:r>
            <a:r>
              <a:rPr lang="en-US" sz="2400" dirty="0" err="1"/>
              <a:t>Alouds</a:t>
            </a:r>
            <a:r>
              <a:rPr lang="en-US" sz="2400" dirty="0"/>
              <a:t>. Our reading instruction is very individualized, as we understand that children are at different levels of development. We have high expectations for our students and push them to reach their highest potential, knowing that this may be different for every student. </a:t>
            </a:r>
          </a:p>
        </p:txBody>
      </p:sp>
    </p:spTree>
    <p:extLst>
      <p:ext uri="{BB962C8B-B14F-4D97-AF65-F5344CB8AC3E}">
        <p14:creationId xmlns:p14="http://schemas.microsoft.com/office/powerpoint/2010/main" val="288369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Reading</a:t>
            </a:r>
          </a:p>
        </p:txBody>
      </p:sp>
      <p:sp>
        <p:nvSpPr>
          <p:cNvPr id="3" name="Content Placeholder 2"/>
          <p:cNvSpPr>
            <a:spLocks noGrp="1"/>
          </p:cNvSpPr>
          <p:nvPr>
            <p:ph sz="quarter" idx="1"/>
          </p:nvPr>
        </p:nvSpPr>
        <p:spPr/>
        <p:txBody>
          <a:bodyPr>
            <a:normAutofit fontScale="77500" lnSpcReduction="20000"/>
          </a:bodyPr>
          <a:lstStyle/>
          <a:p>
            <a:r>
              <a:rPr lang="en-US" sz="3100" dirty="0"/>
              <a:t>By the end of Kindergarten your child should have mastered the following tasks: </a:t>
            </a:r>
          </a:p>
          <a:p>
            <a:pPr lvl="1"/>
            <a:r>
              <a:rPr lang="en-US" dirty="0"/>
              <a:t>Directionality (reads from left to right, then return sweep) </a:t>
            </a:r>
          </a:p>
          <a:p>
            <a:pPr lvl="1"/>
            <a:r>
              <a:rPr lang="en-US" dirty="0"/>
              <a:t>Know that print tells a story </a:t>
            </a:r>
          </a:p>
          <a:p>
            <a:pPr lvl="1"/>
            <a:r>
              <a:rPr lang="en-US" dirty="0"/>
              <a:t>1 to 1 word match when reading </a:t>
            </a:r>
          </a:p>
          <a:p>
            <a:pPr lvl="1"/>
            <a:r>
              <a:rPr lang="en-US" dirty="0"/>
              <a:t>Hear &amp; say sounds in words </a:t>
            </a:r>
          </a:p>
          <a:p>
            <a:pPr lvl="1"/>
            <a:r>
              <a:rPr lang="en-US" dirty="0"/>
              <a:t>Produce Rhyming words </a:t>
            </a:r>
          </a:p>
          <a:p>
            <a:pPr lvl="1"/>
            <a:r>
              <a:rPr lang="en-US" dirty="0"/>
              <a:t>Identify all upper &amp; lower case letters </a:t>
            </a:r>
          </a:p>
          <a:p>
            <a:pPr lvl="1"/>
            <a:r>
              <a:rPr lang="en-US" dirty="0"/>
              <a:t>Knows the sound each letter makes and transfer this skill when reading &amp; writing. </a:t>
            </a:r>
          </a:p>
          <a:p>
            <a:pPr lvl="1"/>
            <a:r>
              <a:rPr lang="en-US" dirty="0"/>
              <a:t>Use comprehension skills when reading </a:t>
            </a:r>
          </a:p>
          <a:p>
            <a:pPr lvl="1"/>
            <a:r>
              <a:rPr lang="en-US" dirty="0"/>
              <a:t>Use strategies to figure out unknown words when reading </a:t>
            </a:r>
          </a:p>
          <a:p>
            <a:pPr lvl="1"/>
            <a:r>
              <a:rPr lang="en-US" dirty="0"/>
              <a:t>Read kindergarten high frequency/sight words (popcorn words)</a:t>
            </a:r>
          </a:p>
          <a:p>
            <a:pPr lvl="1"/>
            <a:r>
              <a:rPr lang="en-US" dirty="0"/>
              <a:t>Love to read!! :) </a:t>
            </a:r>
          </a:p>
          <a:p>
            <a:endParaRPr lang="en-US" dirty="0"/>
          </a:p>
        </p:txBody>
      </p:sp>
    </p:spTree>
    <p:extLst>
      <p:ext uri="{BB962C8B-B14F-4D97-AF65-F5344CB8AC3E}">
        <p14:creationId xmlns:p14="http://schemas.microsoft.com/office/powerpoint/2010/main" val="1625405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Writing/Spelling</a:t>
            </a:r>
          </a:p>
        </p:txBody>
      </p:sp>
      <p:sp>
        <p:nvSpPr>
          <p:cNvPr id="3" name="Content Placeholder 2"/>
          <p:cNvSpPr>
            <a:spLocks noGrp="1"/>
          </p:cNvSpPr>
          <p:nvPr>
            <p:ph sz="quarter" idx="1"/>
          </p:nvPr>
        </p:nvSpPr>
        <p:spPr/>
        <p:txBody>
          <a:bodyPr>
            <a:normAutofit fontScale="70000" lnSpcReduction="20000"/>
          </a:bodyPr>
          <a:lstStyle/>
          <a:p>
            <a:r>
              <a:rPr lang="en-US" sz="4800" dirty="0"/>
              <a:t>To teach your child to write, we will be using Writers Workshop, which is also a part of Comprehensive Balanced Literacy. We use a variety of strategies, including word work, whole group mini-lessons, assisted writing, interactive writing, and 1 on 1 conferences.</a:t>
            </a:r>
          </a:p>
          <a:p>
            <a:r>
              <a:rPr lang="en-US" sz="4800" dirty="0"/>
              <a:t> Our writing instruction is very individualized. Through daily 1 on 1 conferences we are able to differentiate our instruction for every student in the class. </a:t>
            </a:r>
            <a:endParaRPr lang="en-US" dirty="0"/>
          </a:p>
        </p:txBody>
      </p:sp>
    </p:spTree>
    <p:extLst>
      <p:ext uri="{BB962C8B-B14F-4D97-AF65-F5344CB8AC3E}">
        <p14:creationId xmlns:p14="http://schemas.microsoft.com/office/powerpoint/2010/main" val="2233776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Writing/Spelling</a:t>
            </a:r>
          </a:p>
        </p:txBody>
      </p:sp>
      <p:sp>
        <p:nvSpPr>
          <p:cNvPr id="3" name="Content Placeholder 2"/>
          <p:cNvSpPr>
            <a:spLocks noGrp="1"/>
          </p:cNvSpPr>
          <p:nvPr>
            <p:ph sz="quarter" idx="1"/>
          </p:nvPr>
        </p:nvSpPr>
        <p:spPr>
          <a:xfrm>
            <a:off x="612648" y="1600200"/>
            <a:ext cx="8153400" cy="4800600"/>
          </a:xfrm>
        </p:spPr>
        <p:txBody>
          <a:bodyPr>
            <a:normAutofit fontScale="25000" lnSpcReduction="20000"/>
          </a:bodyPr>
          <a:lstStyle/>
          <a:p>
            <a:r>
              <a:rPr lang="en-US" sz="8000" dirty="0"/>
              <a:t>Your child will be expected to do the following by the end of the year: </a:t>
            </a:r>
          </a:p>
          <a:p>
            <a:pPr lvl="1"/>
            <a:r>
              <a:rPr lang="en-US" sz="4800" dirty="0"/>
              <a:t>Form letters correctly (using path of movement) </a:t>
            </a:r>
          </a:p>
          <a:p>
            <a:pPr lvl="1"/>
            <a:r>
              <a:rPr lang="en-US" sz="4800" dirty="0"/>
              <a:t>Use spaces between letters/words </a:t>
            </a:r>
          </a:p>
          <a:p>
            <a:pPr lvl="1"/>
            <a:r>
              <a:rPr lang="en-US" sz="4800" dirty="0"/>
              <a:t>Hear and write the beginning, middle, and ending sounds in words </a:t>
            </a:r>
          </a:p>
          <a:p>
            <a:pPr lvl="1"/>
            <a:r>
              <a:rPr lang="en-US" sz="4800" dirty="0"/>
              <a:t>Use capital letters correctly </a:t>
            </a:r>
          </a:p>
          <a:p>
            <a:pPr lvl="1"/>
            <a:r>
              <a:rPr lang="en-US" sz="4800" dirty="0"/>
              <a:t>Use periods at the end of sentences </a:t>
            </a:r>
          </a:p>
          <a:p>
            <a:pPr lvl="1"/>
            <a:r>
              <a:rPr lang="en-US" sz="4800" dirty="0"/>
              <a:t>Plan and tell a story using pictures, words, and multiple sentences. </a:t>
            </a:r>
          </a:p>
          <a:p>
            <a:pPr lvl="1"/>
            <a:r>
              <a:rPr lang="en-US" sz="4800" dirty="0"/>
              <a:t>Revise and edit a story </a:t>
            </a:r>
          </a:p>
          <a:p>
            <a:pPr lvl="1"/>
            <a:r>
              <a:rPr lang="en-US" sz="4800" dirty="0"/>
              <a:t>Use sight words in story </a:t>
            </a:r>
          </a:p>
          <a:p>
            <a:pPr lvl="1"/>
            <a:r>
              <a:rPr lang="en-US" sz="4800" dirty="0"/>
              <a:t>Read his/her story to a teacher or peer </a:t>
            </a:r>
          </a:p>
          <a:p>
            <a:pPr lvl="1"/>
            <a:r>
              <a:rPr lang="en-US" sz="4800" dirty="0"/>
              <a:t>Segment sounds in words </a:t>
            </a:r>
          </a:p>
          <a:p>
            <a:pPr lvl="1"/>
            <a:r>
              <a:rPr lang="en-US" sz="4800" dirty="0"/>
              <a:t>Add a sound to the beginning of a word to make a new word (add /s/ to the beginning of the word at=sat) </a:t>
            </a:r>
          </a:p>
          <a:p>
            <a:pPr lvl="1"/>
            <a:r>
              <a:rPr lang="en-US" sz="4800" dirty="0"/>
              <a:t>Take a sound away from the beginning of a word to make a new word (take the /b/ away from bad=ad) </a:t>
            </a:r>
          </a:p>
          <a:p>
            <a:pPr lvl="1"/>
            <a:r>
              <a:rPr lang="en-US" sz="4800" dirty="0"/>
              <a:t>Be able to produce the word when given the sounds in that word </a:t>
            </a:r>
          </a:p>
          <a:p>
            <a:pPr lvl="1"/>
            <a:r>
              <a:rPr lang="en-US" sz="4800" dirty="0"/>
              <a:t>(/c/ / a/ /t/, makes the word cat) </a:t>
            </a:r>
          </a:p>
          <a:p>
            <a:pPr lvl="1"/>
            <a:r>
              <a:rPr lang="en-US" sz="4800" dirty="0"/>
              <a:t>Be able to tell the sounds they hear in a word (sat, /s/ /a/ /t/-student makes each individual sound) </a:t>
            </a:r>
          </a:p>
          <a:p>
            <a:pPr lvl="1"/>
            <a:r>
              <a:rPr lang="en-US" sz="4800" dirty="0"/>
              <a:t>Understand how words work &amp; be flexible when using words </a:t>
            </a:r>
          </a:p>
          <a:p>
            <a:pPr lvl="1"/>
            <a:r>
              <a:rPr lang="en-US" sz="4800" dirty="0"/>
              <a:t>(word families, chunks, blends...etc.) </a:t>
            </a:r>
          </a:p>
          <a:p>
            <a:pPr lvl="1"/>
            <a:r>
              <a:rPr lang="en-US" sz="4800" dirty="0"/>
              <a:t>Write for a variety of purposes </a:t>
            </a:r>
          </a:p>
          <a:p>
            <a:pPr lvl="1"/>
            <a:r>
              <a:rPr lang="en-US" sz="4800" dirty="0"/>
              <a:t>Love to write :) </a:t>
            </a:r>
          </a:p>
          <a:p>
            <a:endParaRPr lang="en-US" dirty="0"/>
          </a:p>
        </p:txBody>
      </p:sp>
    </p:spTree>
    <p:extLst>
      <p:ext uri="{BB962C8B-B14F-4D97-AF65-F5344CB8AC3E}">
        <p14:creationId xmlns:p14="http://schemas.microsoft.com/office/powerpoint/2010/main" val="27215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Science/Social Studies</a:t>
            </a:r>
          </a:p>
        </p:txBody>
      </p:sp>
      <p:sp>
        <p:nvSpPr>
          <p:cNvPr id="3" name="Content Placeholder 2"/>
          <p:cNvSpPr>
            <a:spLocks noGrp="1"/>
          </p:cNvSpPr>
          <p:nvPr>
            <p:ph sz="quarter" idx="1"/>
          </p:nvPr>
        </p:nvSpPr>
        <p:spPr/>
        <p:txBody>
          <a:bodyPr/>
          <a:lstStyle/>
          <a:p>
            <a:r>
              <a:rPr lang="en-US" dirty="0"/>
              <a:t>Your child will also be exploring Science and Social Studies objectives as we engage in experiments and lots of hands-on learning. </a:t>
            </a:r>
          </a:p>
          <a:p>
            <a:r>
              <a:rPr lang="en-US" dirty="0"/>
              <a:t>By the end of Kindergarten your child should be able to participate appropriately in classroom discussions and activities. </a:t>
            </a:r>
          </a:p>
          <a:p>
            <a:endParaRPr lang="en-US" dirty="0"/>
          </a:p>
          <a:p>
            <a:endParaRPr lang="en-US" dirty="0"/>
          </a:p>
        </p:txBody>
      </p:sp>
    </p:spTree>
    <p:extLst>
      <p:ext uri="{BB962C8B-B14F-4D97-AF65-F5344CB8AC3E}">
        <p14:creationId xmlns:p14="http://schemas.microsoft.com/office/powerpoint/2010/main" val="246754065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767</TotalTime>
  <Words>785</Words>
  <Application>Microsoft Office PowerPoint</Application>
  <PresentationFormat>On-screen Show (4:3)</PresentationFormat>
  <Paragraphs>65</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Tw Cen MT</vt:lpstr>
      <vt:lpstr>Wingdings</vt:lpstr>
      <vt:lpstr>Wingdings 2</vt:lpstr>
      <vt:lpstr>Median</vt:lpstr>
      <vt:lpstr>Preparing for Kindergarten Success: Kindergarten Orientation</vt:lpstr>
      <vt:lpstr>Math</vt:lpstr>
      <vt:lpstr>Math</vt:lpstr>
      <vt:lpstr>Reading</vt:lpstr>
      <vt:lpstr>Reading</vt:lpstr>
      <vt:lpstr>Writing/Spelling</vt:lpstr>
      <vt:lpstr>Writing/Spelling</vt:lpstr>
      <vt:lpstr>Science/Social Studies</vt:lpstr>
    </vt:vector>
  </TitlesOfParts>
  <Company>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kindergarten orientation</dc:title>
  <dc:creator>alowe</dc:creator>
  <cp:lastModifiedBy>WILLARD</cp:lastModifiedBy>
  <cp:revision>77</cp:revision>
  <cp:lastPrinted>2012-05-15T21:38:52Z</cp:lastPrinted>
  <dcterms:created xsi:type="dcterms:W3CDTF">2010-04-05T23:09:46Z</dcterms:created>
  <dcterms:modified xsi:type="dcterms:W3CDTF">2021-05-21T19:37:53Z</dcterms:modified>
</cp:coreProperties>
</file>